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9" r:id="rId14"/>
    <p:sldId id="270" r:id="rId15"/>
    <p:sldId id="265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86" autoAdjust="0"/>
    <p:restoredTop sz="99296" autoAdjust="0"/>
  </p:normalViewPr>
  <p:slideViewPr>
    <p:cSldViewPr>
      <p:cViewPr>
        <p:scale>
          <a:sx n="96" d="100"/>
          <a:sy n="96" d="100"/>
        </p:scale>
        <p:origin x="-1445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D6FA9-0182-48C6-990D-2A24EDAFE856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FB0E5-BB98-4A61-90C4-D9D0F48FBE2C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96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FB0E5-BB98-4A61-90C4-D9D0F48FBE2C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460E5-5DAF-4CFA-9AEE-C87B0416C7CF}" type="datetimeFigureOut">
              <a:rPr lang="es-CO" smtClean="0"/>
              <a:pPr/>
              <a:t>26/06/2012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CD63B-FC0A-4B88-8316-9B1401441E4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00100" y="5643578"/>
            <a:ext cx="7772400" cy="1470025"/>
          </a:xfrm>
        </p:spPr>
        <p:txBody>
          <a:bodyPr>
            <a:normAutofit/>
          </a:bodyPr>
          <a:lstStyle/>
          <a:p>
            <a:r>
              <a:rPr lang="es-CO" sz="5400" b="1" dirty="0" smtClean="0">
                <a:solidFill>
                  <a:schemeClr val="bg1"/>
                </a:solidFill>
              </a:rPr>
              <a:t>SALVAMENTO ACUÁTICO</a:t>
            </a:r>
            <a:endParaRPr lang="es-CO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YAMID\Desktop\clasesNatac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443" y="0"/>
            <a:ext cx="9184886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/>
              <a:t>MÉTODOS DE</a:t>
            </a:r>
            <a:br>
              <a:rPr lang="es-CO" b="1" dirty="0"/>
            </a:br>
            <a:r>
              <a:rPr lang="es-CO" b="1" dirty="0"/>
              <a:t>REMOLQUE EN EL</a:t>
            </a:r>
            <a:br>
              <a:rPr lang="es-CO" b="1" dirty="0"/>
            </a:br>
            <a:r>
              <a:rPr lang="es-CO" b="1" dirty="0"/>
              <a:t>SALVAMENTO ACUÁTICO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572032"/>
          </a:xfrm>
        </p:spPr>
        <p:txBody>
          <a:bodyPr/>
          <a:lstStyle/>
          <a:p>
            <a:endParaRPr lang="es-CO" dirty="0" smtClean="0"/>
          </a:p>
          <a:p>
            <a:pPr>
              <a:buNone/>
            </a:pPr>
            <a:r>
              <a:rPr lang="es-CO" sz="4000" dirty="0"/>
              <a:t>•Métodos de remolque indirectos</a:t>
            </a:r>
          </a:p>
          <a:p>
            <a:pPr>
              <a:buNone/>
            </a:pPr>
            <a:endParaRPr lang="pt-BR" sz="4000" dirty="0" smtClean="0"/>
          </a:p>
          <a:p>
            <a:pPr>
              <a:buNone/>
            </a:pPr>
            <a:r>
              <a:rPr lang="pt-BR" sz="4000" dirty="0" smtClean="0"/>
              <a:t>•</a:t>
            </a:r>
            <a:r>
              <a:rPr lang="pt-BR" sz="4000" dirty="0"/>
              <a:t>Métodos de </a:t>
            </a:r>
            <a:r>
              <a:rPr lang="pt-BR" sz="4000" dirty="0" smtClean="0"/>
              <a:t>Remolque directo </a:t>
            </a:r>
            <a:r>
              <a:rPr lang="pt-BR" sz="4000" dirty="0"/>
              <a:t>o de</a:t>
            </a:r>
          </a:p>
          <a:p>
            <a:pPr>
              <a:buNone/>
            </a:pPr>
            <a:r>
              <a:rPr lang="es-CO" sz="4000" dirty="0"/>
              <a:t>“cuerpo a cuerpo”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/>
              <a:t>MÉTODOS PARA</a:t>
            </a:r>
            <a:br>
              <a:rPr lang="es-CO" b="1" dirty="0"/>
            </a:br>
            <a:r>
              <a:rPr lang="es-CO" b="1" dirty="0"/>
              <a:t>SACAR AL ACCIDENTADO DEL</a:t>
            </a:r>
            <a:br>
              <a:rPr lang="es-CO" b="1" dirty="0"/>
            </a:br>
            <a:r>
              <a:rPr lang="es-CO" b="1" dirty="0"/>
              <a:t>AGUA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4908"/>
          </a:xfrm>
        </p:spPr>
        <p:txBody>
          <a:bodyPr/>
          <a:lstStyle/>
          <a:p>
            <a:endParaRPr lang="es-CO" dirty="0" smtClean="0"/>
          </a:p>
          <a:p>
            <a:pPr>
              <a:buNone/>
            </a:pPr>
            <a:r>
              <a:rPr lang="es-CO" sz="4400" dirty="0"/>
              <a:t>• </a:t>
            </a:r>
            <a:r>
              <a:rPr lang="es-C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función </a:t>
            </a:r>
            <a:r>
              <a:rPr lang="es-C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lugares</a:t>
            </a:r>
            <a:endParaRPr lang="es-CO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CO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es-C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respiración artificial </a:t>
            </a:r>
            <a:r>
              <a:rPr lang="es-CO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dentro </a:t>
            </a:r>
            <a:r>
              <a:rPr lang="es-CO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agua</a:t>
            </a:r>
            <a:endParaRPr lang="es-CO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alva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56478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MÉTOS DE SALVAMENTO</a:t>
            </a:r>
            <a:endParaRPr lang="es-CO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Existen dos métodos de salvamento y rescate acuático:</a:t>
            </a:r>
          </a:p>
          <a:p>
            <a:r>
              <a:rPr lang="es-CO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DIRECTO.</a:t>
            </a:r>
          </a:p>
          <a:p>
            <a:r>
              <a:rPr lang="es-CO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INDIRECTO.</a:t>
            </a:r>
            <a:endParaRPr lang="es-CO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alva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286256"/>
            <a:ext cx="3594127" cy="2361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salva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42852"/>
            <a:ext cx="3714776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DIRECTO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dirty="0" smtClean="0"/>
              <a:t>Es aquel que se realiza de socorrista a la victima, es decir, de persona a persona, este se efectúa cuando el socorrista tiene una condición mental, física y atlética y conoce y sabe y aplica los diferentes métodos de agarres, ajustes y defensas.</a:t>
            </a:r>
            <a:endParaRPr lang="es-CO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O9D0CNMdVLWFkkIJPONqln6zMELl6RDzxbVJB_V_z0eC39Nn0h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929066"/>
            <a:ext cx="4229657" cy="28146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</a:t>
            </a:r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INDIRECTO O POR EXTENSIÓN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 smtClean="0"/>
              <a:t>Se presente cuando el auxiliador o socorrista no esta en condiciones de hacerlo de persona a persona por lo que se efectúa el salvamento por extensión utilizando los siguientes elementos:</a:t>
            </a:r>
          </a:p>
          <a:p>
            <a:pPr lvl="1"/>
            <a:r>
              <a:rPr lang="es-CO" dirty="0" smtClean="0"/>
              <a:t>Soga o lazo.</a:t>
            </a:r>
          </a:p>
          <a:p>
            <a:pPr lvl="1"/>
            <a:r>
              <a:rPr lang="es-CO" dirty="0" smtClean="0"/>
              <a:t>Flotador o neumático.</a:t>
            </a:r>
          </a:p>
          <a:p>
            <a:pPr lvl="1"/>
            <a:r>
              <a:rPr lang="es-CO" dirty="0" smtClean="0"/>
              <a:t>Una vara.</a:t>
            </a:r>
          </a:p>
          <a:p>
            <a:pPr lvl="1"/>
            <a:r>
              <a:rPr lang="es-CO" dirty="0" smtClean="0"/>
              <a:t>Un balón o </a:t>
            </a:r>
            <a:r>
              <a:rPr lang="es-CO" dirty="0" err="1" smtClean="0"/>
              <a:t>superbola</a:t>
            </a:r>
            <a:r>
              <a:rPr lang="es-CO" dirty="0" smtClean="0"/>
              <a:t>.</a:t>
            </a:r>
          </a:p>
          <a:p>
            <a:pPr lvl="1"/>
            <a:r>
              <a:rPr lang="es-CO" dirty="0" smtClean="0"/>
              <a:t>Una cadena humana.</a:t>
            </a:r>
          </a:p>
          <a:p>
            <a:pPr lvl="1"/>
            <a:r>
              <a:rPr lang="es-CO" dirty="0" smtClean="0"/>
              <a:t>Sábanas, toallas, manteles, camisas y pantalones.</a:t>
            </a:r>
          </a:p>
          <a:p>
            <a:pPr lvl="1"/>
            <a:r>
              <a:rPr lang="es-CO" dirty="0" smtClean="0"/>
              <a:t>Una tabla de natación sujetada a una cuerda.</a:t>
            </a:r>
            <a:endParaRPr lang="es-CO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842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500298" y="4214818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s-CO" sz="6000" b="1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MUCHAS</a:t>
            </a:r>
            <a:r>
              <a:rPr lang="es-CO" sz="6000" b="1" dirty="0" smtClean="0">
                <a:solidFill>
                  <a:srgbClr val="99FF33"/>
                </a:solidFill>
                <a:latin typeface="Aharoni" pitchFamily="2" charset="-79"/>
                <a:cs typeface="Aharoni" pitchFamily="2" charset="-79"/>
              </a:rPr>
              <a:t>GRACIAS</a:t>
            </a:r>
            <a:endParaRPr lang="es-CO" sz="6000" b="1" dirty="0">
              <a:solidFill>
                <a:srgbClr val="99FF33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solidFill>
                  <a:schemeClr val="bg1"/>
                </a:solidFill>
              </a:rPr>
              <a:t>¿QUE ES SALVAMENTO </a:t>
            </a:r>
            <a:br>
              <a:rPr lang="es-CO" b="1" dirty="0" smtClean="0">
                <a:solidFill>
                  <a:schemeClr val="bg1"/>
                </a:solidFill>
              </a:rPr>
            </a:br>
            <a:r>
              <a:rPr lang="es-CO" b="1" dirty="0" smtClean="0">
                <a:solidFill>
                  <a:schemeClr val="bg1"/>
                </a:solidFill>
              </a:rPr>
              <a:t>ACUÁTICO?</a:t>
            </a:r>
            <a:endParaRPr lang="es-CO" b="1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3500462"/>
          </a:xfrm>
        </p:spPr>
        <p:txBody>
          <a:bodyPr>
            <a:normAutofit lnSpcReduction="10000"/>
          </a:bodyPr>
          <a:lstStyle/>
          <a:p>
            <a:r>
              <a:rPr lang="es-CO" b="1" dirty="0" smtClean="0">
                <a:solidFill>
                  <a:schemeClr val="bg1"/>
                </a:solidFill>
              </a:rPr>
              <a:t>Salvamento acuático: </a:t>
            </a:r>
            <a:r>
              <a:rPr lang="es-CO" dirty="0" smtClean="0">
                <a:solidFill>
                  <a:schemeClr val="bg1"/>
                </a:solidFill>
              </a:rPr>
              <a:t>es el conjunto de conocimientos, normas y destrezas empleados para la efectiva vigilancia, protección y atención de las personas que acuden a las diferentes áreas acuáticas de deporte y recreación de uso público, y que pueden caer en una situación de peligro. </a:t>
            </a:r>
            <a:r>
              <a:rPr lang="es-CO" dirty="0" smtClean="0"/>
              <a:t>amenace su vida.</a:t>
            </a:r>
            <a:endParaRPr lang="es-CO" dirty="0"/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48150"/>
            <a:ext cx="3505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375" y="4238625"/>
            <a:ext cx="34766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214818"/>
            <a:ext cx="214314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29264"/>
            <a:ext cx="214314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salva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544" y="2604109"/>
            <a:ext cx="3480456" cy="4253891"/>
          </a:xfrm>
          <a:prstGeom prst="rect">
            <a:avLst/>
          </a:prstGeom>
        </p:spPr>
      </p:pic>
      <p:pic>
        <p:nvPicPr>
          <p:cNvPr id="4" name="3 Imagen" descr="salva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86214" cy="457614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IMPORTANTE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Para ser un socorrista de salvamento y rescate acuático se requiere de una condición físico atlética optima, por que allí se realiza una de las actuaciones mas importantes donde 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est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á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en juego la integridad física del voluntario esto se refiere a que ya no es una vida la que esta en riesgo sino 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que pueden ser 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dos.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142984"/>
            <a:ext cx="214310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428728"/>
          </a:xfrm>
        </p:spPr>
        <p:txBody>
          <a:bodyPr>
            <a:normAutofit/>
          </a:bodyPr>
          <a:lstStyle/>
          <a:p>
            <a:r>
              <a:rPr lang="es-CO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SOCORRISTA Y SU PREPARACIÓN</a:t>
            </a:r>
            <a:endParaRPr lang="es-CO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O" dirty="0"/>
              <a:t>•</a:t>
            </a:r>
            <a:r>
              <a:rPr lang="es-CO" b="1" dirty="0"/>
              <a:t>Habilidad fundamental que debe</a:t>
            </a:r>
          </a:p>
          <a:p>
            <a:pPr>
              <a:buNone/>
            </a:pPr>
            <a:r>
              <a:rPr lang="es-CO" b="1" dirty="0" smtClean="0"/>
              <a:t>Controlar.</a:t>
            </a:r>
            <a:endParaRPr lang="es-CO" b="1" dirty="0"/>
          </a:p>
          <a:p>
            <a:pPr>
              <a:buNone/>
            </a:pPr>
            <a:endParaRPr lang="es-CO" b="1" dirty="0" smtClean="0"/>
          </a:p>
          <a:p>
            <a:pPr>
              <a:buNone/>
            </a:pPr>
            <a:r>
              <a:rPr lang="es-CO" b="1" dirty="0" smtClean="0"/>
              <a:t>•</a:t>
            </a:r>
            <a:r>
              <a:rPr lang="es-CO" b="1" dirty="0"/>
              <a:t>Preparación Física </a:t>
            </a:r>
            <a:r>
              <a:rPr lang="es-CO" b="1" dirty="0" smtClean="0"/>
              <a:t>idónea.</a:t>
            </a:r>
            <a:endParaRPr lang="es-CO" b="1" dirty="0"/>
          </a:p>
          <a:p>
            <a:pPr>
              <a:buNone/>
            </a:pPr>
            <a:endParaRPr lang="es-CO" b="1" dirty="0" smtClean="0"/>
          </a:p>
          <a:p>
            <a:pPr>
              <a:buNone/>
            </a:pPr>
            <a:r>
              <a:rPr lang="es-CO" b="1" dirty="0" smtClean="0"/>
              <a:t>•</a:t>
            </a:r>
            <a:r>
              <a:rPr lang="es-CO" b="1" dirty="0"/>
              <a:t>Valores humanos que debe </a:t>
            </a:r>
            <a:r>
              <a:rPr lang="es-CO" b="1" dirty="0" smtClean="0"/>
              <a:t>poseer.</a:t>
            </a:r>
            <a:endParaRPr lang="es-CO" b="1" dirty="0"/>
          </a:p>
          <a:p>
            <a:pPr>
              <a:buNone/>
            </a:pPr>
            <a:endParaRPr lang="es-CO" b="1" dirty="0" smtClean="0"/>
          </a:p>
          <a:p>
            <a:pPr>
              <a:buNone/>
            </a:pPr>
            <a:r>
              <a:rPr lang="es-CO" b="1" dirty="0" smtClean="0"/>
              <a:t>•</a:t>
            </a:r>
            <a:r>
              <a:rPr lang="es-CO" b="1" dirty="0"/>
              <a:t>Conocimientos teórico-prácticos que</a:t>
            </a:r>
          </a:p>
          <a:p>
            <a:pPr>
              <a:buNone/>
            </a:pPr>
            <a:r>
              <a:rPr lang="es-CO" b="1" dirty="0"/>
              <a:t>debe </a:t>
            </a:r>
            <a:r>
              <a:rPr lang="es-CO" b="1" dirty="0" smtClean="0"/>
              <a:t>adquirir.</a:t>
            </a:r>
            <a:endParaRPr lang="es-CO" b="1" dirty="0"/>
          </a:p>
          <a:p>
            <a:pPr>
              <a:buNone/>
            </a:pPr>
            <a:endParaRPr lang="es-CO" b="1" dirty="0" smtClean="0"/>
          </a:p>
          <a:p>
            <a:pPr>
              <a:buNone/>
            </a:pPr>
            <a:r>
              <a:rPr lang="es-CO" b="1" dirty="0" smtClean="0"/>
              <a:t>•</a:t>
            </a:r>
            <a:r>
              <a:rPr lang="es-CO" b="1" dirty="0"/>
              <a:t>Imaginación y creatividad en</a:t>
            </a:r>
          </a:p>
          <a:p>
            <a:pPr>
              <a:buNone/>
            </a:pPr>
            <a:r>
              <a:rPr lang="es-CO" b="1" dirty="0"/>
              <a:t>Salvamento </a:t>
            </a:r>
            <a:r>
              <a:rPr lang="es-CO" b="1" dirty="0" smtClean="0"/>
              <a:t>Acuático.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6195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PRINCIPIOS</a:t>
            </a:r>
            <a:br>
              <a:rPr lang="es-CO" b="1" dirty="0">
                <a:solidFill>
                  <a:schemeClr val="bg1"/>
                </a:solidFill>
              </a:rPr>
            </a:br>
            <a:r>
              <a:rPr lang="es-CO" b="1" dirty="0">
                <a:solidFill>
                  <a:schemeClr val="bg1"/>
                </a:solidFill>
              </a:rPr>
              <a:t>GENERALES DEL SALVAMENTO</a:t>
            </a:r>
            <a:br>
              <a:rPr lang="es-CO" b="1" dirty="0">
                <a:solidFill>
                  <a:schemeClr val="bg1"/>
                </a:solidFill>
              </a:rPr>
            </a:br>
            <a:r>
              <a:rPr lang="es-CO" b="1" dirty="0">
                <a:solidFill>
                  <a:schemeClr val="bg1"/>
                </a:solidFill>
              </a:rPr>
              <a:t>ACUÁTICO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6643710"/>
          </a:xfrm>
        </p:spPr>
        <p:txBody>
          <a:bodyPr/>
          <a:lstStyle/>
          <a:p>
            <a:pPr>
              <a:buNone/>
            </a:pPr>
            <a:r>
              <a:rPr lang="es-CO" dirty="0">
                <a:solidFill>
                  <a:schemeClr val="bg1"/>
                </a:solidFill>
              </a:rPr>
              <a:t>•</a:t>
            </a:r>
            <a:r>
              <a:rPr lang="es-CO" b="1" dirty="0">
                <a:solidFill>
                  <a:schemeClr val="bg1"/>
                </a:solidFill>
              </a:rPr>
              <a:t>Prevención</a:t>
            </a:r>
          </a:p>
          <a:p>
            <a:pPr>
              <a:buNone/>
            </a:pPr>
            <a:endParaRPr lang="es-CO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b="1" dirty="0" smtClean="0">
                <a:solidFill>
                  <a:schemeClr val="bg1"/>
                </a:solidFill>
              </a:rPr>
              <a:t>•</a:t>
            </a:r>
            <a:r>
              <a:rPr lang="es-CO" b="1" dirty="0">
                <a:solidFill>
                  <a:schemeClr val="bg1"/>
                </a:solidFill>
              </a:rPr>
              <a:t>Vigilancia</a:t>
            </a:r>
          </a:p>
          <a:p>
            <a:pPr>
              <a:buNone/>
            </a:pPr>
            <a:endParaRPr lang="es-CO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b="1" dirty="0" smtClean="0">
                <a:solidFill>
                  <a:schemeClr val="bg1"/>
                </a:solidFill>
              </a:rPr>
              <a:t>•</a:t>
            </a:r>
            <a:r>
              <a:rPr lang="es-CO" b="1" dirty="0">
                <a:solidFill>
                  <a:schemeClr val="bg1"/>
                </a:solidFill>
              </a:rPr>
              <a:t>Control</a:t>
            </a:r>
          </a:p>
          <a:p>
            <a:pPr>
              <a:buNone/>
            </a:pPr>
            <a:endParaRPr lang="es-CO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b="1" dirty="0" smtClean="0">
                <a:solidFill>
                  <a:schemeClr val="bg1"/>
                </a:solidFill>
              </a:rPr>
              <a:t>•Presteza o rapidez</a:t>
            </a:r>
            <a:endParaRPr lang="es-CO" b="1" dirty="0">
              <a:solidFill>
                <a:schemeClr val="bg1"/>
              </a:solidFill>
            </a:endParaRPr>
          </a:p>
          <a:p>
            <a:pPr>
              <a:buNone/>
            </a:pPr>
            <a:endParaRPr lang="es-CO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b="1" dirty="0" smtClean="0">
                <a:solidFill>
                  <a:schemeClr val="bg1"/>
                </a:solidFill>
              </a:rPr>
              <a:t>•</a:t>
            </a:r>
            <a:r>
              <a:rPr lang="es-CO" b="1" dirty="0">
                <a:solidFill>
                  <a:schemeClr val="bg1"/>
                </a:solidFill>
              </a:rPr>
              <a:t>Diagnóstico y actuación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600" y="0"/>
            <a:ext cx="2319399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SECUENCIA DE</a:t>
            </a:r>
            <a:br>
              <a:rPr lang="es-CO" b="1" dirty="0"/>
            </a:br>
            <a:r>
              <a:rPr lang="es-CO" b="1" dirty="0"/>
              <a:t>ACTUACIÓN EN EL</a:t>
            </a:r>
            <a:br>
              <a:rPr lang="es-CO" b="1" dirty="0"/>
            </a:br>
            <a:r>
              <a:rPr lang="es-CO" b="1" dirty="0"/>
              <a:t>SALVAMENTO ACUÁTICO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857784"/>
          </a:xfrm>
        </p:spPr>
        <p:txBody>
          <a:bodyPr/>
          <a:lstStyle/>
          <a:p>
            <a:pPr>
              <a:buNone/>
            </a:pPr>
            <a:endParaRPr lang="es-CO" dirty="0" smtClean="0"/>
          </a:p>
          <a:p>
            <a:pPr>
              <a:buNone/>
            </a:pPr>
            <a:r>
              <a:rPr lang="es-CO" dirty="0" smtClean="0"/>
              <a:t>•</a:t>
            </a:r>
            <a:r>
              <a:rPr lang="es-CO" dirty="0"/>
              <a:t>Percepción del problema</a:t>
            </a:r>
          </a:p>
          <a:p>
            <a:pPr>
              <a:buNone/>
            </a:pPr>
            <a:r>
              <a:rPr lang="es-CO" dirty="0" smtClean="0"/>
              <a:t>•</a:t>
            </a:r>
            <a:r>
              <a:rPr lang="es-CO" dirty="0"/>
              <a:t>Toma de decisión</a:t>
            </a:r>
          </a:p>
          <a:p>
            <a:pPr>
              <a:buNone/>
            </a:pPr>
            <a:r>
              <a:rPr lang="es-CO" dirty="0" smtClean="0"/>
              <a:t>•</a:t>
            </a:r>
            <a:r>
              <a:rPr lang="es-CO" dirty="0"/>
              <a:t>Evaluación final del salvamento</a:t>
            </a:r>
          </a:p>
          <a:p>
            <a:pPr>
              <a:buNone/>
            </a:pPr>
            <a:r>
              <a:rPr lang="es-CO" dirty="0"/>
              <a:t>•Organización del Salvamento</a:t>
            </a:r>
          </a:p>
          <a:p>
            <a:pPr>
              <a:buNone/>
            </a:pPr>
            <a:r>
              <a:rPr lang="es-CO" dirty="0"/>
              <a:t>acuático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 bwMode="auto">
          <a:xfrm>
            <a:off x="6105525" y="4357695"/>
            <a:ext cx="3038475" cy="250030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8611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FORMAS DE ENTRAR</a:t>
            </a:r>
            <a:br>
              <a:rPr lang="es-CO" b="1" dirty="0">
                <a:solidFill>
                  <a:schemeClr val="bg1"/>
                </a:solidFill>
              </a:rPr>
            </a:br>
            <a:r>
              <a:rPr lang="es-CO" b="1" dirty="0">
                <a:solidFill>
                  <a:schemeClr val="bg1"/>
                </a:solidFill>
              </a:rPr>
              <a:t>AL AGUA ANTE EL</a:t>
            </a:r>
            <a:br>
              <a:rPr lang="es-CO" b="1" dirty="0">
                <a:solidFill>
                  <a:schemeClr val="bg1"/>
                </a:solidFill>
              </a:rPr>
            </a:br>
            <a:r>
              <a:rPr lang="es-CO" b="1" dirty="0">
                <a:solidFill>
                  <a:schemeClr val="bg1"/>
                </a:solidFill>
              </a:rPr>
              <a:t>SALVAMENTO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500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sz="3600" dirty="0">
                <a:solidFill>
                  <a:schemeClr val="bg1"/>
                </a:solidFill>
              </a:rPr>
              <a:t>•</a:t>
            </a:r>
            <a:r>
              <a:rPr lang="es-CO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Factores a tener en cuenta </a:t>
            </a:r>
            <a:r>
              <a:rPr lang="es-CO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para</a:t>
            </a:r>
            <a:endParaRPr lang="es-CO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  <a:p>
            <a:pPr>
              <a:buNone/>
            </a:pPr>
            <a:r>
              <a:rPr lang="es-CO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elegir la forma de entrar al </a:t>
            </a:r>
            <a:r>
              <a:rPr lang="es-CO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agua</a:t>
            </a:r>
          </a:p>
          <a:p>
            <a:pPr>
              <a:buNone/>
            </a:pPr>
            <a:endParaRPr lang="es-CO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  <a:p>
            <a:pPr>
              <a:buNone/>
            </a:pPr>
            <a:r>
              <a:rPr lang="es-CO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•Objetivos de una correcta entrada </a:t>
            </a:r>
            <a:r>
              <a:rPr lang="es-CO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al agua</a:t>
            </a:r>
          </a:p>
          <a:p>
            <a:pPr>
              <a:buNone/>
            </a:pPr>
            <a:endParaRPr lang="es-CO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  <a:p>
            <a:pPr>
              <a:buNone/>
            </a:pPr>
            <a:r>
              <a:rPr lang="es-CO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•Diferentes formas de entrar al agua.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s-CO" dirty="0" smtClean="0"/>
          </a:p>
          <a:p>
            <a:pPr>
              <a:buNone/>
            </a:pPr>
            <a:endParaRPr lang="es-CO" sz="4000" dirty="0" smtClean="0"/>
          </a:p>
          <a:p>
            <a:pPr>
              <a:buNone/>
            </a:pPr>
            <a:endParaRPr lang="es-CO" sz="4000" dirty="0"/>
          </a:p>
          <a:p>
            <a:pPr>
              <a:buNone/>
            </a:pPr>
            <a:endParaRPr lang="es-CO" sz="4000" dirty="0" smtClean="0"/>
          </a:p>
          <a:p>
            <a:pPr>
              <a:buNone/>
            </a:pPr>
            <a:r>
              <a:rPr lang="es-CO" sz="4000" dirty="0" smtClean="0">
                <a:solidFill>
                  <a:schemeClr val="bg1"/>
                </a:solidFill>
              </a:rPr>
              <a:t>•</a:t>
            </a:r>
            <a:r>
              <a:rPr lang="es-CO" sz="4000" dirty="0">
                <a:solidFill>
                  <a:schemeClr val="bg1"/>
                </a:solidFill>
              </a:rPr>
              <a:t>Flotación </a:t>
            </a:r>
            <a:r>
              <a:rPr lang="es-CO" sz="4000" dirty="0" smtClean="0">
                <a:solidFill>
                  <a:schemeClr val="bg1"/>
                </a:solidFill>
              </a:rPr>
              <a:t>estática</a:t>
            </a:r>
          </a:p>
          <a:p>
            <a:pPr>
              <a:buNone/>
            </a:pPr>
            <a:endParaRPr lang="es-CO" sz="40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sz="4000" dirty="0">
                <a:solidFill>
                  <a:schemeClr val="bg1"/>
                </a:solidFill>
              </a:rPr>
              <a:t>•Flotación </a:t>
            </a:r>
            <a:r>
              <a:rPr lang="es-CO" sz="4000" dirty="0" smtClean="0">
                <a:solidFill>
                  <a:schemeClr val="bg1"/>
                </a:solidFill>
              </a:rPr>
              <a:t>dinámica</a:t>
            </a:r>
          </a:p>
          <a:p>
            <a:pPr>
              <a:buNone/>
            </a:pPr>
            <a:endParaRPr lang="es-CO" sz="40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O" sz="4000" dirty="0">
                <a:solidFill>
                  <a:schemeClr val="bg1"/>
                </a:solidFill>
              </a:rPr>
              <a:t>•Flotación indirecta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14612" y="785794"/>
            <a:ext cx="8229600" cy="1143000"/>
          </a:xfrm>
        </p:spPr>
        <p:txBody>
          <a:bodyPr>
            <a:normAutofit/>
          </a:bodyPr>
          <a:lstStyle/>
          <a:p>
            <a:r>
              <a:rPr lang="es-CO" sz="5400" b="1" dirty="0">
                <a:solidFill>
                  <a:schemeClr val="bg1"/>
                </a:solidFill>
              </a:rPr>
              <a:t>LA FLOTACIÓN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302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78585"/>
            <a:ext cx="4643438" cy="347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159"/>
            <a:ext cx="9144000" cy="674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5400" b="1" dirty="0"/>
              <a:t>LAS ZAFADURAS</a:t>
            </a:r>
            <a:br>
              <a:rPr lang="es-CO" sz="5400" b="1" dirty="0"/>
            </a:br>
            <a:r>
              <a:rPr lang="es-CO" sz="5400" b="1" dirty="0"/>
              <a:t>EN SALVAMENTO ACUÁTICO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00034" y="2143116"/>
            <a:ext cx="807249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/>
              <a:t>•Comportamiento de la persona </a:t>
            </a:r>
            <a:r>
              <a:rPr lang="es-CO" sz="4400" dirty="0" smtClean="0"/>
              <a:t>que cree </a:t>
            </a:r>
            <a:r>
              <a:rPr lang="es-CO" sz="4400" dirty="0"/>
              <a:t>ahogarse en el agua</a:t>
            </a:r>
          </a:p>
          <a:p>
            <a:endParaRPr lang="es-CO" sz="4400" dirty="0" smtClean="0"/>
          </a:p>
          <a:p>
            <a:r>
              <a:rPr lang="es-CO" sz="4400" dirty="0" smtClean="0"/>
              <a:t>•</a:t>
            </a:r>
            <a:r>
              <a:rPr lang="es-CO" sz="4400" dirty="0"/>
              <a:t>Zafaduras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466</TotalTime>
  <Words>434</Words>
  <Application>Microsoft Office PowerPoint</Application>
  <PresentationFormat>Presentación en pantalla (4:3)</PresentationFormat>
  <Paragraphs>84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SALVAMENTO ACUÁTICO</vt:lpstr>
      <vt:lpstr>¿QUE ES SALVAMENTO  ACUÁTICO?</vt:lpstr>
      <vt:lpstr>IMPORTANTE</vt:lpstr>
      <vt:lpstr>EL SOCORRISTA Y SU PREPARACIÓN</vt:lpstr>
      <vt:lpstr>PRINCIPIOS GENERALES DEL SALVAMENTO ACUÁTICO</vt:lpstr>
      <vt:lpstr>SECUENCIA DE ACTUACIÓN EN EL SALVAMENTO ACUÁTICO</vt:lpstr>
      <vt:lpstr>FORMAS DE ENTRAR AL AGUA ANTE EL SALVAMENTO</vt:lpstr>
      <vt:lpstr>LA FLOTACIÓN</vt:lpstr>
      <vt:lpstr>LAS ZAFADURAS EN SALVAMENTO ACUÁTICO</vt:lpstr>
      <vt:lpstr>MÉTODOS DE REMOLQUE EN EL SALVAMENTO ACUÁTICO</vt:lpstr>
      <vt:lpstr>MÉTODOS PARA SACAR AL ACCIDENTADO DEL AGUA</vt:lpstr>
      <vt:lpstr>MÉTOS DE SALVAMENTO</vt:lpstr>
      <vt:lpstr>MÉTODO DIRECTO</vt:lpstr>
      <vt:lpstr>MÉTODO INDIRECTO O POR EXTENSIÓN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SALVAMENTO ACUATICO</dc:title>
  <dc:creator>YAMID</dc:creator>
  <cp:lastModifiedBy>JDavid</cp:lastModifiedBy>
  <cp:revision>33</cp:revision>
  <dcterms:created xsi:type="dcterms:W3CDTF">2010-03-06T15:03:53Z</dcterms:created>
  <dcterms:modified xsi:type="dcterms:W3CDTF">2012-06-26T11:38:10Z</dcterms:modified>
</cp:coreProperties>
</file>